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8" r:id="rId3"/>
    <p:sldId id="288" r:id="rId4"/>
    <p:sldId id="259" r:id="rId5"/>
    <p:sldId id="279" r:id="rId6"/>
    <p:sldId id="280" r:id="rId7"/>
    <p:sldId id="272" r:id="rId8"/>
    <p:sldId id="273" r:id="rId9"/>
    <p:sldId id="284" r:id="rId10"/>
    <p:sldId id="285" r:id="rId11"/>
    <p:sldId id="283" r:id="rId12"/>
    <p:sldId id="286" r:id="rId13"/>
    <p:sldId id="282" r:id="rId14"/>
    <p:sldId id="274" r:id="rId15"/>
    <p:sldId id="287" r:id="rId16"/>
    <p:sldId id="289" r:id="rId17"/>
    <p:sldId id="270" r:id="rId18"/>
    <p:sldId id="264"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Henriksson" initials="V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6" autoAdjust="0"/>
    <p:restoredTop sz="71444" autoAdjust="0"/>
  </p:normalViewPr>
  <p:slideViewPr>
    <p:cSldViewPr snapToGrid="0">
      <p:cViewPr varScale="1">
        <p:scale>
          <a:sx n="113" d="100"/>
          <a:sy n="113" d="100"/>
        </p:scale>
        <p:origin x="6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858EC-5EB4-4404-8BE7-4A14BF77C5CC}" type="datetimeFigureOut">
              <a:rPr lang="sv-SE" smtClean="0"/>
              <a:t>2018-02-15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300A4-0478-457A-8F08-9A72A9414F70}" type="slidenum">
              <a:rPr lang="sv-SE" smtClean="0"/>
              <a:t>‹Nr.›</a:t>
            </a:fld>
            <a:endParaRPr lang="sv-SE"/>
          </a:p>
        </p:txBody>
      </p:sp>
    </p:spTree>
    <p:extLst>
      <p:ext uri="{BB962C8B-B14F-4D97-AF65-F5344CB8AC3E}">
        <p14:creationId xmlns:p14="http://schemas.microsoft.com/office/powerpoint/2010/main" val="45520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Varifrån kommer alla sopor</a:t>
            </a:r>
          </a:p>
          <a:p>
            <a:r>
              <a:rPr lang="sv-SE" dirty="0" smtClean="0"/>
              <a:t>- Och vad händer</a:t>
            </a:r>
            <a:r>
              <a:rPr lang="sv-SE" baseline="0" dirty="0" smtClean="0"/>
              <a:t> sedan?</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1</a:t>
            </a:fld>
            <a:endParaRPr lang="sv-SE"/>
          </a:p>
        </p:txBody>
      </p:sp>
    </p:spTree>
    <p:extLst>
      <p:ext uri="{BB962C8B-B14F-4D97-AF65-F5344CB8AC3E}">
        <p14:creationId xmlns:p14="http://schemas.microsoft.com/office/powerpoint/2010/main" val="336863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Metallförpackningar</a:t>
            </a:r>
            <a:r>
              <a:rPr lang="sv-SE" sz="1200" kern="1200" dirty="0" smtClean="0">
                <a:solidFill>
                  <a:schemeClr val="tx1"/>
                </a:solidFill>
                <a:effectLst/>
                <a:latin typeface="+mn-lt"/>
                <a:ea typeface="+mn-ea"/>
                <a:cs typeface="+mn-cs"/>
              </a:rPr>
              <a:t> - kan bli konservburkar och verktyg.</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10</a:t>
            </a:fld>
            <a:endParaRPr lang="sv-SE"/>
          </a:p>
        </p:txBody>
      </p:sp>
    </p:spTree>
    <p:extLst>
      <p:ext uri="{BB962C8B-B14F-4D97-AF65-F5344CB8AC3E}">
        <p14:creationId xmlns:p14="http://schemas.microsoft.com/office/powerpoint/2010/main" val="94356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Pappersförpackningar</a:t>
            </a:r>
            <a:r>
              <a:rPr lang="sv-SE" sz="1200" kern="1200" dirty="0" smtClean="0">
                <a:solidFill>
                  <a:schemeClr val="tx1"/>
                </a:solidFill>
                <a:effectLst/>
                <a:latin typeface="+mn-lt"/>
                <a:ea typeface="+mn-ea"/>
                <a:cs typeface="+mn-cs"/>
              </a:rPr>
              <a:t> - nya pappersförpackningar.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11</a:t>
            </a:fld>
            <a:endParaRPr lang="sv-SE"/>
          </a:p>
        </p:txBody>
      </p:sp>
    </p:spTree>
    <p:extLst>
      <p:ext uri="{BB962C8B-B14F-4D97-AF65-F5344CB8AC3E}">
        <p14:creationId xmlns:p14="http://schemas.microsoft.com/office/powerpoint/2010/main" val="166066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Glasförpackningar</a:t>
            </a:r>
            <a:r>
              <a:rPr lang="sv-SE" sz="1200" kern="1200" dirty="0" smtClean="0">
                <a:solidFill>
                  <a:schemeClr val="tx1"/>
                </a:solidFill>
                <a:effectLst/>
                <a:latin typeface="+mn-lt"/>
                <a:ea typeface="+mn-ea"/>
                <a:cs typeface="+mn-cs"/>
              </a:rPr>
              <a:t> - nya burkar och flaskor.</a:t>
            </a:r>
          </a:p>
        </p:txBody>
      </p:sp>
      <p:sp>
        <p:nvSpPr>
          <p:cNvPr id="4" name="Platshållare för bildnummer 3"/>
          <p:cNvSpPr>
            <a:spLocks noGrp="1"/>
          </p:cNvSpPr>
          <p:nvPr>
            <p:ph type="sldNum" sz="quarter" idx="10"/>
          </p:nvPr>
        </p:nvSpPr>
        <p:spPr/>
        <p:txBody>
          <a:bodyPr/>
          <a:lstStyle/>
          <a:p>
            <a:fld id="{D6E300A4-0478-457A-8F08-9A72A9414F70}" type="slidenum">
              <a:rPr lang="sv-SE" smtClean="0"/>
              <a:t>12</a:t>
            </a:fld>
            <a:endParaRPr lang="sv-SE"/>
          </a:p>
        </p:txBody>
      </p:sp>
    </p:spTree>
    <p:extLst>
      <p:ext uri="{BB962C8B-B14F-4D97-AF65-F5344CB8AC3E}">
        <p14:creationId xmlns:p14="http://schemas.microsoft.com/office/powerpoint/2010/main" val="193062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Mat</a:t>
            </a:r>
            <a:r>
              <a:rPr lang="sv-SE" sz="1200" kern="1200" dirty="0" smtClean="0">
                <a:solidFill>
                  <a:schemeClr val="tx1"/>
                </a:solidFill>
                <a:effectLst/>
                <a:latin typeface="+mn-lt"/>
                <a:ea typeface="+mn-ea"/>
                <a:cs typeface="+mn-cs"/>
              </a:rPr>
              <a:t> - blir biogas och gödsel. Biogas är som bensin, fast bättre för miljön.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13</a:t>
            </a:fld>
            <a:endParaRPr lang="sv-SE"/>
          </a:p>
        </p:txBody>
      </p:sp>
    </p:spTree>
    <p:extLst>
      <p:ext uri="{BB962C8B-B14F-4D97-AF65-F5344CB8AC3E}">
        <p14:creationId xmlns:p14="http://schemas.microsoft.com/office/powerpoint/2010/main" val="711059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Vissa saker måste du slänga i soppåsen. </a:t>
            </a:r>
          </a:p>
          <a:p>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finns några grejer som varken går att använda på</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nytt eller återvinna. Gamla plåster, tandborstar, tejp, </a:t>
            </a:r>
            <a:r>
              <a:rPr lang="sv-SE" sz="1200" kern="1200" dirty="0" smtClean="0">
                <a:solidFill>
                  <a:schemeClr val="tx1"/>
                </a:solidFill>
                <a:effectLst/>
                <a:latin typeface="+mn-lt"/>
                <a:ea typeface="+mn-ea"/>
                <a:cs typeface="+mn-cs"/>
              </a:rPr>
              <a:t>bindor, </a:t>
            </a:r>
            <a:r>
              <a:rPr lang="sv-SE" sz="1200" kern="1200" dirty="0" smtClean="0">
                <a:solidFill>
                  <a:schemeClr val="tx1"/>
                </a:solidFill>
                <a:effectLst/>
                <a:latin typeface="+mn-lt"/>
                <a:ea typeface="+mn-ea"/>
                <a:cs typeface="+mn-cs"/>
              </a:rPr>
              <a:t>kattsand och tuggummin till exempel. De ska slängas i soppåsen.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 sopbilen hämtat soporna åker de till ett värmeverk. Där eldas soporna i en enorm och supervarm ugn. När soporna brinner bildas värme och el som vi kan använda. Värmen åker i ledningar under marken och fram till våra hus. Husen värms upp och vi slipper frysa när det är kallt. Det kallas fjärrvärme. Elen åker till husen genom elledningar.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Kan sprida gifter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Tänk på vad du slänger i soppåsen! Om du slänger farliga ämnen som till exempel målarfärg, hårspray eller nagellack, så bränns de också. Då sprids gifter som inte är bra för varken naturen eller oss människor. </a:t>
            </a:r>
          </a:p>
          <a:p>
            <a:endParaRPr lang="sv-SE" sz="1200" kern="1200" dirty="0" smtClean="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14</a:t>
            </a:fld>
            <a:endParaRPr lang="sv-SE"/>
          </a:p>
        </p:txBody>
      </p:sp>
    </p:spTree>
    <p:extLst>
      <p:ext uri="{BB962C8B-B14F-4D97-AF65-F5344CB8AC3E}">
        <p14:creationId xmlns:p14="http://schemas.microsoft.com/office/powerpoint/2010/main" val="99219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Ta hand om sopor som är farliga</a:t>
            </a:r>
            <a:r>
              <a:rPr lang="sv-SE" sz="1200" b="1" kern="1200" baseline="0" dirty="0" smtClean="0">
                <a:solidFill>
                  <a:schemeClr val="tx1"/>
                </a:solidFill>
                <a:effectLst/>
                <a:latin typeface="+mn-lt"/>
                <a:ea typeface="+mn-ea"/>
                <a:cs typeface="+mn-cs"/>
              </a:rPr>
              <a:t> för miljön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Vissa sopor innehåller kemikalier som inte får komma ut i naturen. Det kallas farligt avfall. Det är jätteviktigt att sortera ut farligt avfall. </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Några saker som måste sorteras ut för</a:t>
            </a:r>
            <a:r>
              <a:rPr lang="sv-SE" sz="1200" b="1" kern="1200" baseline="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att de är farliga:</a:t>
            </a:r>
          </a:p>
          <a:p>
            <a:r>
              <a:rPr lang="sv-SE" sz="1200" kern="1200" dirty="0" smtClean="0">
                <a:solidFill>
                  <a:schemeClr val="tx1"/>
                </a:solidFill>
                <a:effectLst/>
                <a:latin typeface="+mn-lt"/>
                <a:ea typeface="+mn-ea"/>
                <a:cs typeface="+mn-cs"/>
              </a:rPr>
              <a:t>Parfym, hårfärg, hårspray och nagellack. </a:t>
            </a:r>
          </a:p>
          <a:p>
            <a:r>
              <a:rPr lang="sv-SE" sz="1200" kern="1200" dirty="0" smtClean="0">
                <a:solidFill>
                  <a:schemeClr val="tx1"/>
                </a:solidFill>
                <a:effectLst/>
                <a:latin typeface="+mn-lt"/>
                <a:ea typeface="+mn-ea"/>
                <a:cs typeface="+mn-cs"/>
              </a:rPr>
              <a:t>Gammal färg, sprayburkar och lim. </a:t>
            </a:r>
          </a:p>
          <a:p>
            <a:r>
              <a:rPr lang="sv-SE" sz="1200" kern="1200" dirty="0" smtClean="0">
                <a:solidFill>
                  <a:schemeClr val="tx1"/>
                </a:solidFill>
                <a:effectLst/>
                <a:latin typeface="+mn-lt"/>
                <a:ea typeface="+mn-ea"/>
                <a:cs typeface="+mn-cs"/>
              </a:rPr>
              <a:t>Starka medel med varningssymboler. </a:t>
            </a:r>
          </a:p>
          <a:p>
            <a:r>
              <a:rPr lang="sv-SE" sz="1200" kern="1200" dirty="0" smtClean="0">
                <a:solidFill>
                  <a:schemeClr val="tx1"/>
                </a:solidFill>
                <a:effectLst/>
                <a:latin typeface="+mn-lt"/>
                <a:ea typeface="+mn-ea"/>
                <a:cs typeface="+mn-cs"/>
              </a:rPr>
              <a:t>Allt med sladd eller batteri.</a:t>
            </a:r>
          </a:p>
          <a:p>
            <a:r>
              <a:rPr lang="sv-SE" sz="1200" kern="1200" dirty="0" smtClean="0">
                <a:solidFill>
                  <a:schemeClr val="tx1"/>
                </a:solidFill>
                <a:effectLst/>
                <a:latin typeface="+mn-lt"/>
                <a:ea typeface="+mn-ea"/>
                <a:cs typeface="+mn-cs"/>
              </a:rPr>
              <a:t>Lampor och lysrör.</a:t>
            </a:r>
          </a:p>
          <a:p>
            <a:r>
              <a:rPr lang="sv-SE" sz="1200" kern="1200" dirty="0" smtClean="0">
                <a:solidFill>
                  <a:schemeClr val="tx1"/>
                </a:solidFill>
                <a:effectLst/>
                <a:latin typeface="+mn-lt"/>
                <a:ea typeface="+mn-ea"/>
                <a:cs typeface="+mn-cs"/>
              </a:rPr>
              <a:t>Medicin.</a:t>
            </a: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15</a:t>
            </a:fld>
            <a:endParaRPr lang="sv-SE"/>
          </a:p>
        </p:txBody>
      </p:sp>
    </p:spTree>
    <p:extLst>
      <p:ext uri="{BB962C8B-B14F-4D97-AF65-F5344CB8AC3E}">
        <p14:creationId xmlns:p14="http://schemas.microsoft.com/office/powerpoint/2010/main" val="101689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Koll på symbolerna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Många förpackningar är märkta för att vi ska veta att de kan vara farliga för människor och miljö. Håll koll på varningar med dödskallar och</a:t>
            </a:r>
            <a:r>
              <a:rPr lang="sv-SE" sz="1200" kern="1200" baseline="0" dirty="0" smtClean="0">
                <a:solidFill>
                  <a:schemeClr val="tx1"/>
                </a:solidFill>
                <a:effectLst/>
                <a:latin typeface="+mn-lt"/>
                <a:ea typeface="+mn-ea"/>
                <a:cs typeface="+mn-cs"/>
              </a:rPr>
              <a:t> döda fiskar.</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 här symbolerna kallas farosymboler. Men tänk på att det finns många farliga grejer som inte är märkta.</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16</a:t>
            </a:fld>
            <a:endParaRPr lang="sv-SE"/>
          </a:p>
        </p:txBody>
      </p:sp>
    </p:spTree>
    <p:extLst>
      <p:ext uri="{BB962C8B-B14F-4D97-AF65-F5344CB8AC3E}">
        <p14:creationId xmlns:p14="http://schemas.microsoft.com/office/powerpoint/2010/main" val="81354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Lämna farligt avfall på en miljöstation. Då tas soporna om hand på rätt sätt. Delar av de farliga soporna går att återvinna. Annat måste förstöras på ett säkert sätt, så att varken människor eller miljö skadas.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Vissa </a:t>
            </a:r>
            <a:r>
              <a:rPr lang="sv-SE" sz="1200" kern="1200" dirty="0" smtClean="0">
                <a:solidFill>
                  <a:schemeClr val="tx1"/>
                </a:solidFill>
                <a:effectLst/>
                <a:latin typeface="+mn-lt"/>
                <a:ea typeface="+mn-ea"/>
                <a:cs typeface="+mn-cs"/>
              </a:rPr>
              <a:t>farliga sopor ska du lämna på andra ställen. Medicin ska till ett apotek.</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17</a:t>
            </a:fld>
            <a:endParaRPr lang="sv-SE"/>
          </a:p>
        </p:txBody>
      </p:sp>
    </p:spTree>
    <p:extLst>
      <p:ext uri="{BB962C8B-B14F-4D97-AF65-F5344CB8AC3E}">
        <p14:creationId xmlns:p14="http://schemas.microsoft.com/office/powerpoint/2010/main" val="336992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Repetition:</a:t>
            </a:r>
          </a:p>
          <a:p>
            <a:pPr marL="171450" indent="-171450">
              <a:buFont typeface="Arial" charset="0"/>
              <a:buChar char="•"/>
            </a:pPr>
            <a:r>
              <a:rPr lang="sv-SE" sz="1200" kern="1200" dirty="0" smtClean="0">
                <a:solidFill>
                  <a:schemeClr val="tx1"/>
                </a:solidFill>
                <a:effectLst/>
                <a:latin typeface="+mn-lt"/>
                <a:ea typeface="+mn-ea"/>
                <a:cs typeface="+mn-cs"/>
              </a:rPr>
              <a:t>Det bästa för miljön är att köpa mindre saker</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att se till att dina saker </a:t>
            </a:r>
            <a:r>
              <a:rPr lang="sv-SE" sz="1200" kern="1200" dirty="0" smtClean="0">
                <a:solidFill>
                  <a:schemeClr val="tx1"/>
                </a:solidFill>
                <a:effectLst/>
                <a:latin typeface="+mn-lt"/>
                <a:ea typeface="+mn-ea"/>
                <a:cs typeface="+mn-cs"/>
              </a:rPr>
              <a:t>återanvänds. </a:t>
            </a:r>
            <a:endParaRPr lang="sv-SE" sz="1200" kern="1200" dirty="0" smtClean="0">
              <a:solidFill>
                <a:schemeClr val="tx1"/>
              </a:solidFill>
              <a:effectLst/>
              <a:latin typeface="+mn-lt"/>
              <a:ea typeface="+mn-ea"/>
              <a:cs typeface="+mn-cs"/>
            </a:endParaRPr>
          </a:p>
          <a:p>
            <a:pPr marL="171450" indent="-171450">
              <a:buFont typeface="Arial" charset="0"/>
              <a:buChar char="•"/>
            </a:pPr>
            <a:r>
              <a:rPr lang="sv-SE" sz="1200" kern="1200" dirty="0" smtClean="0">
                <a:solidFill>
                  <a:schemeClr val="tx1"/>
                </a:solidFill>
                <a:effectLst/>
                <a:latin typeface="+mn-lt"/>
                <a:ea typeface="+mn-ea"/>
                <a:cs typeface="+mn-cs"/>
              </a:rPr>
              <a:t>Om du lämnar soporna till återvinning</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kan bli något nytt.</a:t>
            </a:r>
          </a:p>
          <a:p>
            <a:pPr marL="171450" indent="-171450">
              <a:buFont typeface="Arial" charset="0"/>
              <a:buChar char="•"/>
            </a:pPr>
            <a:r>
              <a:rPr lang="sv-SE" sz="1200" kern="1200" dirty="0" smtClean="0">
                <a:solidFill>
                  <a:schemeClr val="tx1"/>
                </a:solidFill>
                <a:effectLst/>
                <a:latin typeface="+mn-lt"/>
                <a:ea typeface="+mn-ea"/>
                <a:cs typeface="+mn-cs"/>
              </a:rPr>
              <a:t>Övriga sopor kan eldas och bli värme.</a:t>
            </a:r>
          </a:p>
          <a:p>
            <a:pPr marL="171450" indent="-171450">
              <a:buFont typeface="Arial" charset="0"/>
              <a:buChar char="•"/>
            </a:pPr>
            <a:r>
              <a:rPr lang="sv-SE" sz="1200" kern="1200" dirty="0" smtClean="0">
                <a:solidFill>
                  <a:schemeClr val="tx1"/>
                </a:solidFill>
                <a:effectLst/>
                <a:latin typeface="+mn-lt"/>
                <a:ea typeface="+mn-ea"/>
                <a:cs typeface="+mn-cs"/>
              </a:rPr>
              <a:t>Sopor som är farliga för miljön</a:t>
            </a:r>
            <a:r>
              <a:rPr lang="sv-SE" sz="1200" kern="1200" baseline="0" dirty="0" smtClean="0">
                <a:solidFill>
                  <a:schemeClr val="tx1"/>
                </a:solidFill>
                <a:effectLst/>
                <a:latin typeface="+mn-lt"/>
                <a:ea typeface="+mn-ea"/>
                <a:cs typeface="+mn-cs"/>
              </a:rPr>
              <a:t> ska till en </a:t>
            </a:r>
            <a:r>
              <a:rPr lang="sv-SE" sz="1200" kern="1200" dirty="0" smtClean="0">
                <a:solidFill>
                  <a:schemeClr val="tx1"/>
                </a:solidFill>
                <a:effectLst/>
                <a:latin typeface="+mn-lt"/>
                <a:ea typeface="+mn-ea"/>
                <a:cs typeface="+mn-cs"/>
              </a:rPr>
              <a:t>miljöstation.</a:t>
            </a:r>
          </a:p>
        </p:txBody>
      </p:sp>
      <p:sp>
        <p:nvSpPr>
          <p:cNvPr id="4" name="Platshållare för bildnummer 3"/>
          <p:cNvSpPr>
            <a:spLocks noGrp="1"/>
          </p:cNvSpPr>
          <p:nvPr>
            <p:ph type="sldNum" sz="quarter" idx="10"/>
          </p:nvPr>
        </p:nvSpPr>
        <p:spPr/>
        <p:txBody>
          <a:bodyPr/>
          <a:lstStyle/>
          <a:p>
            <a:fld id="{D6E300A4-0478-457A-8F08-9A72A9414F70}" type="slidenum">
              <a:rPr lang="sv-SE" smtClean="0"/>
              <a:t>18</a:t>
            </a:fld>
            <a:endParaRPr lang="sv-SE"/>
          </a:p>
        </p:txBody>
      </p:sp>
    </p:spTree>
    <p:extLst>
      <p:ext uri="{BB962C8B-B14F-4D97-AF65-F5344CB8AC3E}">
        <p14:creationId xmlns:p14="http://schemas.microsoft.com/office/powerpoint/2010/main" val="121779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Varje år slänger vi nästan 500 kilo sopor var. Det är lika mycket som en stor älg. Jorden mår inte bra av att vi slänger så mycket. </a:t>
            </a:r>
          </a:p>
        </p:txBody>
      </p:sp>
      <p:sp>
        <p:nvSpPr>
          <p:cNvPr id="4" name="Platshållare för bildnummer 3"/>
          <p:cNvSpPr>
            <a:spLocks noGrp="1"/>
          </p:cNvSpPr>
          <p:nvPr>
            <p:ph type="sldNum" sz="quarter" idx="10"/>
          </p:nvPr>
        </p:nvSpPr>
        <p:spPr/>
        <p:txBody>
          <a:bodyPr/>
          <a:lstStyle/>
          <a:p>
            <a:fld id="{D6E300A4-0478-457A-8F08-9A72A9414F70}" type="slidenum">
              <a:rPr lang="sv-SE" smtClean="0"/>
              <a:t>2</a:t>
            </a:fld>
            <a:endParaRPr lang="sv-SE"/>
          </a:p>
        </p:txBody>
      </p:sp>
    </p:spTree>
    <p:extLst>
      <p:ext uri="{BB962C8B-B14F-4D97-AF65-F5344CB8AC3E}">
        <p14:creationId xmlns:p14="http://schemas.microsoft.com/office/powerpoint/2010/main" val="197105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alla hjälps åt, så kan vi tillsammans göra jordklotet gladare.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Det bästa är att handla mindre eller se till att sakerna återanvänds.</a:t>
            </a:r>
            <a:r>
              <a:rPr lang="sv-SE" sz="1200" kern="1200" baseline="0" dirty="0" smtClean="0">
                <a:solidFill>
                  <a:schemeClr val="tx1"/>
                </a:solidFill>
                <a:effectLst/>
                <a:latin typeface="+mn-lt"/>
                <a:ea typeface="+mn-ea"/>
                <a:cs typeface="+mn-cs"/>
              </a:rPr>
              <a:t> </a:t>
            </a:r>
            <a:br>
              <a:rPr lang="sv-SE" sz="1200" kern="1200" baseline="0" dirty="0" smtClean="0">
                <a:solidFill>
                  <a:schemeClr val="tx1"/>
                </a:solidFill>
                <a:effectLst/>
                <a:latin typeface="+mn-lt"/>
                <a:ea typeface="+mn-ea"/>
                <a:cs typeface="+mn-cs"/>
              </a:rPr>
            </a:br>
            <a:r>
              <a:rPr lang="sv-SE" sz="1200" kern="1200" baseline="0" dirty="0" smtClean="0">
                <a:solidFill>
                  <a:schemeClr val="tx1"/>
                </a:solidFill>
                <a:effectLst/>
                <a:latin typeface="+mn-lt"/>
                <a:ea typeface="+mn-ea"/>
                <a:cs typeface="+mn-cs"/>
              </a:rPr>
              <a:t>Det näst bästa är att återanvända. </a:t>
            </a:r>
            <a:br>
              <a:rPr lang="sv-SE" sz="1200" kern="1200" baseline="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Om det inte går att använda saker igen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är det viktigt att sopsortera,</a:t>
            </a:r>
            <a:r>
              <a:rPr lang="sv-SE" sz="1200" kern="1200" baseline="0" dirty="0" smtClean="0">
                <a:solidFill>
                  <a:schemeClr val="tx1"/>
                </a:solidFill>
                <a:effectLst/>
                <a:latin typeface="+mn-lt"/>
                <a:ea typeface="+mn-ea"/>
                <a:cs typeface="+mn-cs"/>
              </a:rPr>
              <a:t> så materialet kan återvinnas, dvs användas till något nytt.</a:t>
            </a: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3</a:t>
            </a:fld>
            <a:endParaRPr lang="sv-SE"/>
          </a:p>
        </p:txBody>
      </p:sp>
    </p:spTree>
    <p:extLst>
      <p:ext uri="{BB962C8B-B14F-4D97-AF65-F5344CB8AC3E}">
        <p14:creationId xmlns:p14="http://schemas.microsoft.com/office/powerpoint/2010/main" val="93339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Släng</a:t>
            </a:r>
            <a:r>
              <a:rPr lang="sv-SE" sz="1200" b="1" kern="1200" baseline="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mindre sopor</a:t>
            </a:r>
            <a:r>
              <a:rPr lang="sv-SE" sz="1200" b="1" kern="1200" baseline="0" dirty="0" smtClean="0">
                <a:solidFill>
                  <a:schemeClr val="tx1"/>
                </a:solidFill>
                <a:effectLst/>
                <a:latin typeface="+mn-lt"/>
                <a:ea typeface="+mn-ea"/>
                <a:cs typeface="+mn-cs"/>
              </a:rPr>
              <a:t> genom att handla mindre och återanvända:</a:t>
            </a:r>
            <a:endParaRPr lang="sv-SE" sz="1200" b="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Köp bara sådant du verkligen behöver. Låna gärna av andra eller hyr i stället för att köpa. </a:t>
            </a:r>
          </a:p>
          <a:p>
            <a:r>
              <a:rPr lang="sv-SE" sz="1200" kern="1200" dirty="0" smtClean="0">
                <a:solidFill>
                  <a:schemeClr val="tx1"/>
                </a:solidFill>
                <a:effectLst/>
                <a:latin typeface="+mn-lt"/>
                <a:ea typeface="+mn-ea"/>
                <a:cs typeface="+mn-cs"/>
              </a:rPr>
              <a:t>• Köp saker som håller länge. Och laga sådant som går sönder. </a:t>
            </a:r>
          </a:p>
          <a:p>
            <a:r>
              <a:rPr lang="sv-SE" sz="1200" kern="1200" dirty="0" smtClean="0">
                <a:solidFill>
                  <a:schemeClr val="tx1"/>
                </a:solidFill>
                <a:effectLst/>
                <a:latin typeface="+mn-lt"/>
                <a:ea typeface="+mn-ea"/>
                <a:cs typeface="+mn-cs"/>
              </a:rPr>
              <a:t>• Köp begagnat. Och sälj eller ge bort i stället för att kasta sådant som fortfarande går att använda. </a:t>
            </a:r>
          </a:p>
          <a:p>
            <a:r>
              <a:rPr lang="sv-SE" sz="1200" kern="1200" dirty="0" smtClean="0">
                <a:solidFill>
                  <a:schemeClr val="tx1"/>
                </a:solidFill>
                <a:effectLst/>
                <a:latin typeface="+mn-lt"/>
                <a:ea typeface="+mn-ea"/>
                <a:cs typeface="+mn-cs"/>
              </a:rPr>
              <a:t>• Gör något nytt av det du inte vill eller kan använda längre.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4</a:t>
            </a:fld>
            <a:endParaRPr lang="sv-SE"/>
          </a:p>
        </p:txBody>
      </p:sp>
    </p:spTree>
    <p:extLst>
      <p:ext uri="{BB962C8B-B14F-4D97-AF65-F5344CB8AC3E}">
        <p14:creationId xmlns:p14="http://schemas.microsoft.com/office/powerpoint/2010/main" val="143939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Släng mindre mat:</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Ta inte mer mat än du vet att du orkar. Det är bättre att ta flera små portioner. </a:t>
            </a:r>
          </a:p>
          <a:p>
            <a:r>
              <a:rPr lang="sv-SE" sz="1200" kern="1200" dirty="0" smtClean="0">
                <a:solidFill>
                  <a:schemeClr val="tx1"/>
                </a:solidFill>
                <a:effectLst/>
                <a:latin typeface="+mn-lt"/>
                <a:ea typeface="+mn-ea"/>
                <a:cs typeface="+mn-cs"/>
              </a:rPr>
              <a:t>• Använd resterna. Gör matlåda eller använd resterna i en ny maträtt. </a:t>
            </a:r>
          </a:p>
          <a:p>
            <a:r>
              <a:rPr lang="sv-SE" sz="1200" kern="1200" dirty="0" smtClean="0">
                <a:solidFill>
                  <a:schemeClr val="tx1"/>
                </a:solidFill>
                <a:effectLst/>
                <a:latin typeface="+mn-lt"/>
                <a:ea typeface="+mn-ea"/>
                <a:cs typeface="+mn-cs"/>
              </a:rPr>
              <a:t>• Tänk på att mat ofta är bra även efter bäst före-datumet. Ett tips är att titta, lukta och smaka på maten.</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5</a:t>
            </a:fld>
            <a:endParaRPr lang="sv-SE"/>
          </a:p>
        </p:txBody>
      </p:sp>
    </p:spTree>
    <p:extLst>
      <p:ext uri="{BB962C8B-B14F-4D97-AF65-F5344CB8AC3E}">
        <p14:creationId xmlns:p14="http://schemas.microsoft.com/office/powerpoint/2010/main" val="119076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bästa är att handla mindre eller se till att sakerna används igen. Om det inte går att använda sakerna igen, är det viktigt att sopsortera.</a:t>
            </a:r>
            <a:r>
              <a:rPr lang="sv-SE" sz="1200" kern="1200" baseline="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När du </a:t>
            </a:r>
            <a:r>
              <a:rPr lang="sv-SE" sz="1200" b="0" kern="1200" dirty="0" err="1" smtClean="0">
                <a:solidFill>
                  <a:schemeClr val="tx1"/>
                </a:solidFill>
                <a:effectLst/>
                <a:latin typeface="+mn-lt"/>
                <a:ea typeface="+mn-ea"/>
                <a:cs typeface="+mn-cs"/>
              </a:rPr>
              <a:t>sopsorterar</a:t>
            </a:r>
            <a:r>
              <a:rPr lang="sv-SE" sz="1200" b="0" kern="1200" dirty="0" smtClean="0">
                <a:solidFill>
                  <a:schemeClr val="tx1"/>
                </a:solidFill>
                <a:effectLst/>
                <a:latin typeface="+mn-lt"/>
                <a:ea typeface="+mn-ea"/>
                <a:cs typeface="+mn-cs"/>
              </a:rPr>
              <a:t> blir soporna till nya saker. </a:t>
            </a:r>
            <a:r>
              <a:rPr lang="sv-SE" sz="1200" b="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Alla saker är gjorda av olika material, till exempel plast eller metall. De flesta material går att återvinna. Återvinning betyder att materialet används till något nytt.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err="1"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Även matrester kan återvinnas. Om man bor i ett hus där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man kan sortera mat lägger man matresterna i en speciell påse. </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6</a:t>
            </a:fld>
            <a:endParaRPr lang="sv-SE"/>
          </a:p>
        </p:txBody>
      </p:sp>
    </p:spTree>
    <p:extLst>
      <p:ext uri="{BB962C8B-B14F-4D97-AF65-F5344CB8AC3E}">
        <p14:creationId xmlns:p14="http://schemas.microsoft.com/office/powerpoint/2010/main" val="159926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När du </a:t>
            </a:r>
            <a:r>
              <a:rPr lang="sv-SE" sz="1200" b="0" kern="1200" dirty="0" err="1" smtClean="0">
                <a:solidFill>
                  <a:schemeClr val="tx1"/>
                </a:solidFill>
                <a:effectLst/>
                <a:latin typeface="+mn-lt"/>
                <a:ea typeface="+mn-ea"/>
                <a:cs typeface="+mn-cs"/>
              </a:rPr>
              <a:t>sopsorterar</a:t>
            </a:r>
            <a:r>
              <a:rPr lang="sv-SE" sz="1200" b="0" kern="1200" dirty="0" smtClean="0">
                <a:solidFill>
                  <a:schemeClr val="tx1"/>
                </a:solidFill>
                <a:effectLst/>
                <a:latin typeface="+mn-lt"/>
                <a:ea typeface="+mn-ea"/>
                <a:cs typeface="+mn-cs"/>
              </a:rPr>
              <a:t> blir soporna till nya saker. Gamla plastförpackningar kan faktiskt bli ett par stövlar!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finns stora gröna </a:t>
            </a:r>
            <a:r>
              <a:rPr lang="sv-SE" sz="1200" kern="1200" dirty="0" smtClean="0">
                <a:solidFill>
                  <a:schemeClr val="tx1"/>
                </a:solidFill>
                <a:effectLst/>
                <a:latin typeface="+mn-lt"/>
                <a:ea typeface="+mn-ea"/>
                <a:cs typeface="+mn-cs"/>
              </a:rPr>
              <a:t>behållare </a:t>
            </a:r>
            <a:r>
              <a:rPr lang="sv-SE" sz="1200" kern="1200" dirty="0" smtClean="0">
                <a:solidFill>
                  <a:schemeClr val="tx1"/>
                </a:solidFill>
                <a:effectLst/>
                <a:latin typeface="+mn-lt"/>
                <a:ea typeface="+mn-ea"/>
                <a:cs typeface="+mn-cs"/>
              </a:rPr>
              <a:t>lite överallt i Stockholm där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du kan lämna tidningar och förpackningar av glas, metall, papper och plast. Behållarna kallas för återvinningsstationer. Vissa som bor i lägenhet kan sortera i ett speciellt soprum i sitt hus också. </a:t>
            </a:r>
          </a:p>
          <a:p>
            <a:endParaRPr lang="sv-SE" sz="1200" kern="1200" dirty="0" smtClean="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7</a:t>
            </a:fld>
            <a:endParaRPr lang="sv-SE"/>
          </a:p>
        </p:txBody>
      </p:sp>
    </p:spTree>
    <p:extLst>
      <p:ext uri="{BB962C8B-B14F-4D97-AF65-F5344CB8AC3E}">
        <p14:creationId xmlns:p14="http://schemas.microsoft.com/office/powerpoint/2010/main" val="183388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Tidningar</a:t>
            </a:r>
            <a:r>
              <a:rPr lang="sv-SE" sz="1200" kern="1200" dirty="0" smtClean="0">
                <a:solidFill>
                  <a:schemeClr val="tx1"/>
                </a:solidFill>
                <a:effectLst/>
                <a:latin typeface="+mn-lt"/>
                <a:ea typeface="+mn-ea"/>
                <a:cs typeface="+mn-cs"/>
              </a:rPr>
              <a:t> - kan bli nya tidningar och toapapper.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8</a:t>
            </a:fld>
            <a:endParaRPr lang="sv-SE"/>
          </a:p>
        </p:txBody>
      </p:sp>
    </p:spTree>
    <p:extLst>
      <p:ext uri="{BB962C8B-B14F-4D97-AF65-F5344CB8AC3E}">
        <p14:creationId xmlns:p14="http://schemas.microsoft.com/office/powerpoint/2010/main" val="269699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Plastförpackningar</a:t>
            </a:r>
            <a:r>
              <a:rPr lang="sv-SE" sz="1200" kern="120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blir till exempel påsar eller kanske stövlar!</a:t>
            </a:r>
          </a:p>
        </p:txBody>
      </p:sp>
      <p:sp>
        <p:nvSpPr>
          <p:cNvPr id="4" name="Platshållare för bildnummer 3"/>
          <p:cNvSpPr>
            <a:spLocks noGrp="1"/>
          </p:cNvSpPr>
          <p:nvPr>
            <p:ph type="sldNum" sz="quarter" idx="10"/>
          </p:nvPr>
        </p:nvSpPr>
        <p:spPr/>
        <p:txBody>
          <a:bodyPr/>
          <a:lstStyle/>
          <a:p>
            <a:fld id="{D6E300A4-0478-457A-8F08-9A72A9414F70}" type="slidenum">
              <a:rPr lang="sv-SE" smtClean="0"/>
              <a:t>9</a:t>
            </a:fld>
            <a:endParaRPr lang="sv-SE"/>
          </a:p>
        </p:txBody>
      </p:sp>
    </p:spTree>
    <p:extLst>
      <p:ext uri="{BB962C8B-B14F-4D97-AF65-F5344CB8AC3E}">
        <p14:creationId xmlns:p14="http://schemas.microsoft.com/office/powerpoint/2010/main" val="105104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5537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6992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27462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711624" y="3195724"/>
            <a:ext cx="7632526" cy="830544"/>
          </a:xfrm>
        </p:spPr>
        <p:txBody>
          <a:bodyPr anchor="b">
            <a:noAutofit/>
          </a:bodyPr>
          <a:lstStyle>
            <a:lvl1pPr algn="l">
              <a:lnSpc>
                <a:spcPct val="95000"/>
              </a:lnSpc>
              <a:defRPr sz="4800" b="0">
                <a:solidFill>
                  <a:schemeClr val="bg1"/>
                </a:solidFill>
              </a:defRPr>
            </a:lvl1pPr>
          </a:lstStyle>
          <a:p>
            <a:r>
              <a:rPr lang="sv-SE" dirty="0"/>
              <a:t>Introsida med rubrik</a:t>
            </a:r>
          </a:p>
        </p:txBody>
      </p:sp>
      <p:sp>
        <p:nvSpPr>
          <p:cNvPr id="4" name="Platshållare för datum 3"/>
          <p:cNvSpPr>
            <a:spLocks noGrp="1"/>
          </p:cNvSpPr>
          <p:nvPr>
            <p:ph type="dt" sz="half" idx="10"/>
          </p:nvPr>
        </p:nvSpPr>
        <p:spPr/>
        <p:txBody>
          <a:bodyPr/>
          <a:lstStyle>
            <a:lvl1pPr>
              <a:defRPr>
                <a:solidFill>
                  <a:schemeClr val="bg1"/>
                </a:solidFill>
              </a:defRPr>
            </a:lvl1pPr>
          </a:lstStyle>
          <a:p>
            <a:fld id="{96DFF08F-DC6B-4601-B491-B0F83F6DD2DA}" type="datetimeFigureOut">
              <a:rPr lang="en-US" smtClean="0"/>
              <a:pPr/>
              <a:t>2/15/18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‹Nr.›</a:t>
            </a:fld>
            <a:endParaRPr lang="en-US" dirty="0"/>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2816" y="1232904"/>
            <a:ext cx="3507385" cy="1332000"/>
          </a:xfrm>
          <a:prstGeom prst="rect">
            <a:avLst/>
          </a:prstGeom>
        </p:spPr>
      </p:pic>
      <p:sp>
        <p:nvSpPr>
          <p:cNvPr id="11" name="Underrubrik 2"/>
          <p:cNvSpPr>
            <a:spLocks noGrp="1"/>
          </p:cNvSpPr>
          <p:nvPr>
            <p:ph type="subTitle" idx="1" hasCustomPrompt="1"/>
          </p:nvPr>
        </p:nvSpPr>
        <p:spPr>
          <a:xfrm>
            <a:off x="2711624" y="4104804"/>
            <a:ext cx="7632526" cy="360040"/>
          </a:xfrm>
        </p:spPr>
        <p:txBody>
          <a:bodyPr>
            <a:noAutofit/>
          </a:bodyPr>
          <a:lstStyle>
            <a:lvl1pPr marL="0" indent="0" algn="l">
              <a:buNone/>
              <a:defRPr sz="2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2354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121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9484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0335A80-EF9B-4A60-9EA2-C9ED9B490C84}" type="datetimeFigureOut">
              <a:rPr lang="sv-SE" smtClean="0"/>
              <a:t>2018-02-15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677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0335A80-EF9B-4A60-9EA2-C9ED9B490C84}" type="datetimeFigureOut">
              <a:rPr lang="sv-SE" smtClean="0"/>
              <a:t>2018-02-15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404673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0335A80-EF9B-4A60-9EA2-C9ED9B490C84}" type="datetimeFigureOut">
              <a:rPr lang="sv-SE" smtClean="0"/>
              <a:t>2018-02-15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34289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0335A80-EF9B-4A60-9EA2-C9ED9B490C84}" type="datetimeFigureOut">
              <a:rPr lang="sv-SE" smtClean="0"/>
              <a:t>2018-02-15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267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00734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880435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35A80-EF9B-4A60-9EA2-C9ED9B490C84}" type="datetimeFigureOut">
              <a:rPr lang="sv-SE" smtClean="0"/>
              <a:t>2018-02-15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CA3C-9783-4971-B0F9-5EE75C655411}" type="slidenum">
              <a:rPr lang="sv-SE" smtClean="0"/>
              <a:t>‹Nr.›</a:t>
            </a:fld>
            <a:endParaRPr lang="sv-SE"/>
          </a:p>
        </p:txBody>
      </p:sp>
    </p:spTree>
    <p:extLst>
      <p:ext uri="{BB962C8B-B14F-4D97-AF65-F5344CB8AC3E}">
        <p14:creationId xmlns:p14="http://schemas.microsoft.com/office/powerpoint/2010/main" val="388491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24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174032" y="4390380"/>
            <a:ext cx="8570168" cy="854720"/>
          </a:xfrm>
        </p:spPr>
        <p:txBody>
          <a:bodyPr/>
          <a:lstStyle/>
          <a:p>
            <a:r>
              <a:rPr lang="sv-SE" sz="6000" dirty="0" smtClean="0"/>
              <a:t>Varifrån kommer alla sopor – och vad händer sedan?</a:t>
            </a:r>
            <a:endParaRPr lang="sv-SE" sz="6000" dirty="0"/>
          </a:p>
        </p:txBody>
      </p:sp>
    </p:spTree>
    <p:extLst>
      <p:ext uri="{BB962C8B-B14F-4D97-AF65-F5344CB8AC3E}">
        <p14:creationId xmlns:p14="http://schemas.microsoft.com/office/powerpoint/2010/main" val="119349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249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25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967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4756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4317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3165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415" y="1129051"/>
            <a:ext cx="4448653" cy="4442483"/>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203" y="1129051"/>
            <a:ext cx="4436321" cy="4442483"/>
          </a:xfrm>
          <a:prstGeom prst="rect">
            <a:avLst/>
          </a:prstGeom>
        </p:spPr>
      </p:pic>
    </p:spTree>
    <p:extLst>
      <p:ext uri="{BB962C8B-B14F-4D97-AF65-F5344CB8AC3E}">
        <p14:creationId xmlns:p14="http://schemas.microsoft.com/office/powerpoint/2010/main" val="41620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510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49" y="0"/>
            <a:ext cx="6209883" cy="3493060"/>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196" y="0"/>
            <a:ext cx="6207567" cy="3491756"/>
          </a:xfrm>
          <a:prstGeom prst="rect">
            <a:avLst/>
          </a:prstGeom>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8" y="3364941"/>
            <a:ext cx="6209884" cy="3493060"/>
          </a:xfrm>
          <a:prstGeom prst="rect">
            <a:avLst/>
          </a:prstGeom>
        </p:spPr>
      </p:pic>
      <p:pic>
        <p:nvPicPr>
          <p:cNvPr id="2" name="Bildobjekt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256" y="3364941"/>
            <a:ext cx="6207566" cy="3491756"/>
          </a:xfrm>
          <a:prstGeom prst="rect">
            <a:avLst/>
          </a:prstGeom>
        </p:spPr>
      </p:pic>
    </p:spTree>
    <p:extLst>
      <p:ext uri="{BB962C8B-B14F-4D97-AF65-F5344CB8AC3E}">
        <p14:creationId xmlns:p14="http://schemas.microsoft.com/office/powerpoint/2010/main" val="152351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1"/>
          <p:cNvSpPr txBox="1">
            <a:spLocks/>
          </p:cNvSpPr>
          <p:nvPr/>
        </p:nvSpPr>
        <p:spPr>
          <a:xfrm>
            <a:off x="1881474" y="1700072"/>
            <a:ext cx="3865028" cy="3002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6000" dirty="0" smtClean="0">
                <a:solidFill>
                  <a:schemeClr val="bg1"/>
                </a:solidFill>
              </a:rPr>
              <a:t>500 kilo sopor var!</a:t>
            </a:r>
            <a:endParaRPr lang="sv-SE" sz="6000" dirty="0">
              <a:solidFill>
                <a:schemeClr val="bg1"/>
              </a:solidFill>
            </a:endParaRPr>
          </a:p>
        </p:txBody>
      </p:sp>
    </p:spTree>
    <p:extLst>
      <p:ext uri="{BB962C8B-B14F-4D97-AF65-F5344CB8AC3E}">
        <p14:creationId xmlns:p14="http://schemas.microsoft.com/office/powerpoint/2010/main" val="2021999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1"/>
          <p:cNvSpPr txBox="1">
            <a:spLocks/>
          </p:cNvSpPr>
          <p:nvPr/>
        </p:nvSpPr>
        <p:spPr>
          <a:xfrm>
            <a:off x="674557" y="1700072"/>
            <a:ext cx="7525063" cy="36813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43000" indent="-1143000">
              <a:buAutoNum type="arabicPeriod"/>
            </a:pPr>
            <a:r>
              <a:rPr lang="sv-SE" sz="6000" dirty="0" smtClean="0">
                <a:solidFill>
                  <a:schemeClr val="bg1"/>
                </a:solidFill>
              </a:rPr>
              <a:t>Handla mindre</a:t>
            </a:r>
          </a:p>
          <a:p>
            <a:pPr marL="1143000" indent="-1143000">
              <a:buAutoNum type="arabicPeriod"/>
            </a:pPr>
            <a:r>
              <a:rPr lang="sv-SE" sz="6000" dirty="0" smtClean="0">
                <a:solidFill>
                  <a:schemeClr val="bg1"/>
                </a:solidFill>
              </a:rPr>
              <a:t>Återanvänd</a:t>
            </a:r>
          </a:p>
          <a:p>
            <a:pPr marL="1143000" indent="-1143000">
              <a:buAutoNum type="arabicPeriod"/>
            </a:pPr>
            <a:r>
              <a:rPr lang="sv-SE" sz="6000" dirty="0" smtClean="0">
                <a:solidFill>
                  <a:schemeClr val="bg1"/>
                </a:solidFill>
              </a:rPr>
              <a:t>Återvinn</a:t>
            </a:r>
            <a:endParaRPr lang="sv-SE" sz="6000" dirty="0">
              <a:solidFill>
                <a:schemeClr val="bg1"/>
              </a:solidFill>
            </a:endParaRPr>
          </a:p>
        </p:txBody>
      </p:sp>
    </p:spTree>
    <p:extLst>
      <p:ext uri="{BB962C8B-B14F-4D97-AF65-F5344CB8AC3E}">
        <p14:creationId xmlns:p14="http://schemas.microsoft.com/office/powerpoint/2010/main" val="1550582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9139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97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4077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4207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837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8612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546</Words>
  <Application>Microsoft Macintosh PowerPoint</Application>
  <PresentationFormat>Bredbild</PresentationFormat>
  <Paragraphs>89</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Calibri</vt:lpstr>
      <vt:lpstr>Calibri Light</vt:lpstr>
      <vt:lpstr>Arial</vt:lpstr>
      <vt:lpstr>Office-tema</vt:lpstr>
      <vt:lpstr>Varifrån kommer alla sopor – och vad händer sedan?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Stockholms Stad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Varifrån kommer kranvattnet?</dc:title>
  <dc:creator>Victoria Henriksson</dc:creator>
  <cp:lastModifiedBy>Victoria Henriksson</cp:lastModifiedBy>
  <cp:revision>93</cp:revision>
  <dcterms:created xsi:type="dcterms:W3CDTF">2017-08-23T12:30:34Z</dcterms:created>
  <dcterms:modified xsi:type="dcterms:W3CDTF">2018-02-15T09:38:27Z</dcterms:modified>
</cp:coreProperties>
</file>